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5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0EAA-7B87-44CC-A0B5-A192A8C3BBF6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D1FC2-E8EF-4F06-9592-9AED8C4C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4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25EC8-B765-4DE9-8105-FD05775F173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700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86290">
              <a:spcBef>
                <a:spcPct val="0"/>
              </a:spcBef>
            </a:pPr>
            <a:r>
              <a:rPr lang="en-US" sz="1300" dirty="0">
                <a:latin typeface="Calibri" pitchFamily="34" charset="0"/>
                <a:ea typeface="ＭＳ Ｐゴシック" pitchFamily="84" charset="-128"/>
              </a:rPr>
              <a:t>Four working groups addressing barriers in four areas:</a:t>
            </a:r>
          </a:p>
          <a:p>
            <a:pPr defTabSz="886290">
              <a:spcBef>
                <a:spcPct val="0"/>
              </a:spcBef>
            </a:pPr>
            <a:r>
              <a:rPr lang="en-US" sz="1300" dirty="0">
                <a:latin typeface="Calibri" pitchFamily="34" charset="0"/>
                <a:ea typeface="ＭＳ Ｐゴシック" pitchFamily="84" charset="-128"/>
              </a:rPr>
              <a:t>R&amp;D, Environment, Fuel Qualification and Certification, Business and Deployment</a:t>
            </a:r>
          </a:p>
          <a:p>
            <a:pPr defTabSz="886290">
              <a:spcBef>
                <a:spcPct val="0"/>
              </a:spcBef>
            </a:pPr>
            <a:endParaRPr lang="en-US" sz="1300" dirty="0">
              <a:latin typeface="Calibri" pitchFamily="34" charset="0"/>
              <a:ea typeface="ＭＳ Ｐゴシック" pitchFamily="84" charset="-128"/>
            </a:endParaRPr>
          </a:p>
          <a:p>
            <a:pPr defTabSz="886290">
              <a:spcBef>
                <a:spcPct val="0"/>
              </a:spcBef>
            </a:pPr>
            <a:r>
              <a:rPr lang="en-US" sz="1300" dirty="0">
                <a:latin typeface="Calibri" pitchFamily="34" charset="0"/>
                <a:ea typeface="ＭＳ Ｐゴシック" pitchFamily="84" charset="-128"/>
              </a:rPr>
              <a:t>FAA leads Environment and Fuel Qualification and certification teams</a:t>
            </a:r>
          </a:p>
          <a:p>
            <a:pPr defTabSz="886290"/>
            <a:endParaRPr lang="en-US" sz="1300" dirty="0">
              <a:latin typeface="Calibri" pitchFamily="34" charset="0"/>
              <a:ea typeface="ＭＳ Ｐゴシック" pitchFamily="84" charset="-128"/>
            </a:endParaRPr>
          </a:p>
          <a:p>
            <a:pPr defTabSz="886290"/>
            <a:endParaRPr lang="en-US" sz="1300" dirty="0">
              <a:latin typeface="Calibri" pitchFamily="34" charset="0"/>
              <a:ea typeface="ＭＳ Ｐゴシック" pitchFamily="84" charset="-128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0962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28969" indent="-280372" defTabSz="890962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21491" indent="-224298" defTabSz="890962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570087" indent="-224298" defTabSz="890962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18684" indent="-224298" defTabSz="890962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467281" indent="-224298" defTabSz="890962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15877" indent="-224298" defTabSz="890962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364474" indent="-224298" defTabSz="890962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13070" indent="-224298" defTabSz="890962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eaLnBrk="1" hangingPunct="1"/>
            <a:fld id="{DA482744-8FE8-4196-A25A-0458518384E7}" type="slidenum">
              <a:rPr lang="en-US" sz="1100" b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sz="1100" b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D766FD-935D-4B16-AE57-9761F232562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6663" y="8686335"/>
            <a:ext cx="2971337" cy="45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 anchor="b"/>
          <a:lstStyle/>
          <a:p>
            <a:pPr algn="r"/>
            <a:fld id="{CD2D2C0A-AD05-4397-9C14-BB9248A1998B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algn="r"/>
              <a:t>6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751" tIns="46875" rIns="93751" bIns="4687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888" y="3486150"/>
            <a:ext cx="6400800" cy="11049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6D8F-AF80-492A-97F7-59AEB6A78A9A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8" y="2114552"/>
            <a:ext cx="7772400" cy="1335081"/>
          </a:xfr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8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19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3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97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097" y="1257301"/>
            <a:ext cx="7408333" cy="33373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14302"/>
            <a:ext cx="8229600" cy="614363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20"/>
          <a:stretch/>
        </p:blipFill>
        <p:spPr bwMode="auto">
          <a:xfrm>
            <a:off x="7849594" y="4222802"/>
            <a:ext cx="1140035" cy="84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55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5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2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B590-13D6-41A6-AD51-9BE3E65F2226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52836"/>
            <a:ext cx="7696200" cy="704851"/>
          </a:xfrm>
        </p:spPr>
        <p:txBody>
          <a:bodyPr anchor="b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20"/>
          <a:stretch/>
        </p:blipFill>
        <p:spPr bwMode="auto">
          <a:xfrm>
            <a:off x="7849594" y="4222802"/>
            <a:ext cx="1140035" cy="84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4" y="114301"/>
            <a:ext cx="8744319" cy="700088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34E53-63EB-4882-B2DD-0AADD6788395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1200150"/>
            <a:ext cx="3822192" cy="3394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200150"/>
            <a:ext cx="3822192" cy="3394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20"/>
          <a:stretch/>
        </p:blipFill>
        <p:spPr bwMode="auto">
          <a:xfrm>
            <a:off x="7849594" y="4222802"/>
            <a:ext cx="1140035" cy="84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74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171451"/>
            <a:ext cx="8751992" cy="507206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12084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7" y="17716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084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716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5D8-B7B3-42CE-96AB-E635827E5EB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10" name="Group 5"/>
          <p:cNvGrpSpPr>
            <a:grpSpLocks noChangeAspect="1"/>
          </p:cNvGrpSpPr>
          <p:nvPr userDrawn="1"/>
        </p:nvGrpSpPr>
        <p:grpSpPr bwMode="auto">
          <a:xfrm>
            <a:off x="7696205" y="4407042"/>
            <a:ext cx="1276719" cy="622158"/>
            <a:chOff x="96" y="72"/>
            <a:chExt cx="1379" cy="896"/>
          </a:xfrm>
        </p:grpSpPr>
        <p:sp>
          <p:nvSpPr>
            <p:cNvPr id="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96" y="72"/>
              <a:ext cx="1377" cy="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72"/>
              <a:ext cx="1379" cy="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6839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954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2299-F6CC-4737-A678-914DC6745B15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 bwMode="auto">
          <a:xfrm>
            <a:off x="7696205" y="4407042"/>
            <a:ext cx="1276719" cy="622158"/>
            <a:chOff x="96" y="72"/>
            <a:chExt cx="1379" cy="896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96" y="72"/>
              <a:ext cx="1377" cy="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72"/>
              <a:ext cx="1379" cy="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131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15BA-FA54-4CEA-A694-CAF17E06C9C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0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2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5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5"/>
          <p:cNvGrpSpPr>
            <a:grpSpLocks noChangeAspect="1"/>
          </p:cNvGrpSpPr>
          <p:nvPr userDrawn="1"/>
        </p:nvGrpSpPr>
        <p:grpSpPr bwMode="auto">
          <a:xfrm>
            <a:off x="7696205" y="4407042"/>
            <a:ext cx="1276719" cy="622158"/>
            <a:chOff x="96" y="72"/>
            <a:chExt cx="1379" cy="896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/>
          </p:nvSpPr>
          <p:spPr bwMode="auto">
            <a:xfrm>
              <a:off x="96" y="72"/>
              <a:ext cx="1377" cy="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" name="Picture 1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72"/>
              <a:ext cx="1379" cy="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3385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6566-CA2A-4061-890D-934B3805C937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2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4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oup 5"/>
          <p:cNvGrpSpPr>
            <a:grpSpLocks noChangeAspect="1"/>
          </p:cNvGrpSpPr>
          <p:nvPr userDrawn="1"/>
        </p:nvGrpSpPr>
        <p:grpSpPr bwMode="auto">
          <a:xfrm>
            <a:off x="7696205" y="4407042"/>
            <a:ext cx="1276719" cy="622158"/>
            <a:chOff x="96" y="72"/>
            <a:chExt cx="1379" cy="896"/>
          </a:xfrm>
        </p:grpSpPr>
        <p:sp>
          <p:nvSpPr>
            <p:cNvPr id="17" name="AutoShape 4"/>
            <p:cNvSpPr>
              <a:spLocks noChangeAspect="1" noChangeArrowheads="1" noTextEdit="1"/>
            </p:cNvSpPr>
            <p:nvPr/>
          </p:nvSpPr>
          <p:spPr bwMode="auto">
            <a:xfrm>
              <a:off x="96" y="72"/>
              <a:ext cx="1377" cy="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72"/>
              <a:ext cx="1379" cy="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997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 userDrawn="1"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60" y="254002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8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216B-E131-43AD-B152-559F7489FE3C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55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9CB1-516D-454A-A5AA-9F9B467BE943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0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2780-2413-4896-A9B9-E877A1D7A34D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65227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58084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6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023" y="1914526"/>
            <a:ext cx="3657098" cy="274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5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258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5E57-8B35-447F-9D17-6D9BCA2C8447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228600" y="171450"/>
            <a:ext cx="8695944" cy="98663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>
            <a:grpSpLocks noChangeAspect="1"/>
          </p:cNvGrpSpPr>
          <p:nvPr userDrawn="1"/>
        </p:nvGrpSpPr>
        <p:grpSpPr bwMode="hidden">
          <a:xfrm>
            <a:off x="217426" y="936254"/>
            <a:ext cx="8723376" cy="331353"/>
            <a:chOff x="-3905251" y="4294188"/>
            <a:chExt cx="13027839" cy="1892300"/>
          </a:xfrm>
        </p:grpSpPr>
        <p:sp>
          <p:nvSpPr>
            <p:cNvPr id="22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6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163" y="4686300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F5090676-A934-4AAD-A000-B03AA5FA4C03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8355" y="4686300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70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314" y="162383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7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13380" b="27979"/>
          <a:stretch/>
        </p:blipFill>
        <p:spPr bwMode="auto">
          <a:xfrm>
            <a:off x="0" y="904190"/>
            <a:ext cx="9144000" cy="551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4048124"/>
            <a:ext cx="1357312" cy="2571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Produced by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8" descr="Kwclea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1" y="4250147"/>
            <a:ext cx="1279525" cy="22660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62200" y="133350"/>
            <a:ext cx="2667000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CAAFI 2014</a:t>
            </a:r>
            <a:endParaRPr lang="en-US" sz="2400" b="1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eneral Meeting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&amp; Expo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6178"/>
            <a:ext cx="1981200" cy="12863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8150" y="15621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CAAFI Challenges</a:t>
            </a:r>
          </a:p>
          <a:p>
            <a:r>
              <a:rPr lang="en-US" sz="2400" dirty="0" smtClean="0"/>
              <a:t>Moderated by: Steve Csonka, CAAFI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10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229600" cy="614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Qual.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579" y="339189"/>
            <a:ext cx="4334932" cy="5033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21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11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229600" cy="614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3"/>
          <a:stretch/>
        </p:blipFill>
        <p:spPr bwMode="auto">
          <a:xfrm>
            <a:off x="1573213" y="700275"/>
            <a:ext cx="4805009" cy="444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5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43" y="3748667"/>
            <a:ext cx="1349991" cy="1349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 descr="C:\TEMP\npo00005e.t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86" y="1862666"/>
            <a:ext cx="1565440" cy="2651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46079" y="4712405"/>
            <a:ext cx="253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073E87"/>
                </a:solidFill>
              </a:rPr>
              <a:t>28Jan’14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378" y="1216481"/>
            <a:ext cx="8808401" cy="770773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b="1" dirty="0" smtClean="0"/>
              <a:t>Focusing on Our Biggest Challenges</a:t>
            </a:r>
            <a:br>
              <a:rPr lang="en-US" b="1" dirty="0" smtClean="0"/>
            </a:br>
            <a:r>
              <a:rPr lang="en-US" b="1" dirty="0"/>
              <a:t>  </a:t>
            </a:r>
            <a:r>
              <a:rPr lang="en-US" b="1" dirty="0" smtClean="0"/>
              <a:t>Where/how can CAAFI help most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074" y="1042810"/>
            <a:ext cx="8630707" cy="3687234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800" b="1" dirty="0" smtClean="0"/>
              <a:t>Promote / Advocate / Communicate</a:t>
            </a:r>
          </a:p>
          <a:p>
            <a:pPr>
              <a:spcBef>
                <a:spcPts val="800"/>
              </a:spcBef>
            </a:pPr>
            <a:r>
              <a:rPr lang="en-US" sz="2800" b="1" dirty="0" smtClean="0"/>
              <a:t>Align / Coordinate</a:t>
            </a:r>
          </a:p>
          <a:p>
            <a:pPr>
              <a:spcBef>
                <a:spcPts val="800"/>
              </a:spcBef>
            </a:pPr>
            <a:r>
              <a:rPr lang="en-US" sz="2800" b="1" dirty="0" smtClean="0"/>
              <a:t>Initiate action – bring players together</a:t>
            </a:r>
          </a:p>
          <a:p>
            <a:pPr>
              <a:spcBef>
                <a:spcPts val="800"/>
              </a:spcBef>
            </a:pPr>
            <a:r>
              <a:rPr lang="en-US" sz="2800" b="1" dirty="0" smtClean="0"/>
              <a:t>Create tools, frameworks, language</a:t>
            </a:r>
          </a:p>
          <a:p>
            <a:pPr>
              <a:spcBef>
                <a:spcPts val="800"/>
              </a:spcBef>
            </a:pPr>
            <a:r>
              <a:rPr lang="en-US" sz="2800" b="1" dirty="0" smtClean="0"/>
              <a:t>Disseminate information, guidance</a:t>
            </a:r>
          </a:p>
          <a:p>
            <a:pPr>
              <a:spcBef>
                <a:spcPts val="800"/>
              </a:spcBef>
            </a:pPr>
            <a:r>
              <a:rPr lang="en-US" sz="2800" b="1" dirty="0"/>
              <a:t>Supply the </a:t>
            </a:r>
            <a:r>
              <a:rPr lang="en-US" sz="2800" b="1" dirty="0" smtClean="0"/>
              <a:t>integrated-initiative </a:t>
            </a:r>
            <a:r>
              <a:rPr lang="en-US" sz="2800" b="1" dirty="0"/>
              <a:t>perspective</a:t>
            </a:r>
          </a:p>
          <a:p>
            <a:pPr>
              <a:spcBef>
                <a:spcPts val="800"/>
              </a:spcBef>
            </a:pPr>
            <a:r>
              <a:rPr lang="en-US" sz="2800" b="1" dirty="0" smtClean="0"/>
              <a:t>Focus domestically </a:t>
            </a:r>
            <a:r>
              <a:rPr lang="en-US" sz="2800" b="1" dirty="0"/>
              <a:t>/ </a:t>
            </a:r>
            <a:r>
              <a:rPr lang="en-US" sz="2800" b="1" dirty="0" smtClean="0"/>
              <a:t>foster internationally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3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673508" cy="614363"/>
          </a:xfrm>
        </p:spPr>
        <p:txBody>
          <a:bodyPr>
            <a:noAutofit/>
          </a:bodyPr>
          <a:lstStyle/>
          <a:p>
            <a:r>
              <a:rPr lang="en-US" sz="3600" dirty="0" smtClean="0"/>
              <a:t>CAAFI “Charter” … Fostering Opportunity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66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074" y="1042810"/>
            <a:ext cx="8653285" cy="333732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Execute R&amp;D</a:t>
            </a:r>
          </a:p>
          <a:p>
            <a:r>
              <a:rPr lang="en-US" sz="2800" b="1" dirty="0" smtClean="0"/>
              <a:t>Resource supply chain initiatives</a:t>
            </a:r>
          </a:p>
          <a:p>
            <a:r>
              <a:rPr lang="en-US" sz="2800" b="1" dirty="0" smtClean="0"/>
              <a:t>Provide capital or financing</a:t>
            </a:r>
          </a:p>
          <a:p>
            <a:r>
              <a:rPr lang="en-US" sz="2800" b="1" dirty="0" smtClean="0"/>
              <a:t>Purchase fuel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… but our members, sponsors and partners do,  so we focus on bringing them together …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229600" cy="614363"/>
          </a:xfrm>
        </p:spPr>
        <p:txBody>
          <a:bodyPr>
            <a:noAutofit/>
          </a:bodyPr>
          <a:lstStyle/>
          <a:p>
            <a:r>
              <a:rPr lang="en-US" sz="3600" dirty="0" smtClean="0"/>
              <a:t>CAAFI (as an entity) doesn’t directly: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389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330797" y="2972156"/>
            <a:ext cx="2847975" cy="188524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30797" y="1002581"/>
            <a:ext cx="2847975" cy="1885245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92118" y="1002581"/>
            <a:ext cx="2847975" cy="18852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92118" y="2972156"/>
            <a:ext cx="2847975" cy="188524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3272" name="Text Box 4"/>
          <p:cNvSpPr txBox="1">
            <a:spLocks noChangeArrowheads="1"/>
          </p:cNvSpPr>
          <p:nvPr/>
        </p:nvSpPr>
        <p:spPr bwMode="auto">
          <a:xfrm>
            <a:off x="1573684" y="3580822"/>
            <a:ext cx="2362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i="1" dirty="0">
                <a:solidFill>
                  <a:srgbClr val="006600"/>
                </a:solidFill>
              </a:rPr>
              <a:t>GHG LCA, </a:t>
            </a:r>
            <a:r>
              <a:rPr lang="en-US" sz="2000" i="1" dirty="0" smtClean="0">
                <a:solidFill>
                  <a:srgbClr val="006600"/>
                </a:solidFill>
              </a:rPr>
              <a:t>PM2.5 Quantification, </a:t>
            </a:r>
            <a:r>
              <a:rPr lang="en-US" sz="2000" i="1" dirty="0">
                <a:solidFill>
                  <a:srgbClr val="006600"/>
                </a:solidFill>
              </a:rPr>
              <a:t>Sustainability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396541" y="1077128"/>
            <a:ext cx="27164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/>
            <a:r>
              <a:rPr lang="en-US" sz="2400" dirty="0" smtClean="0">
                <a:solidFill>
                  <a:srgbClr val="CC0000"/>
                </a:solidFill>
              </a:rPr>
              <a:t>Research &amp;</a:t>
            </a:r>
          </a:p>
          <a:p>
            <a:pPr algn="ctr" eaLnBrk="1" hangingPunct="1"/>
            <a:r>
              <a:rPr lang="en-US" sz="2400" dirty="0" smtClean="0">
                <a:solidFill>
                  <a:srgbClr val="CC0000"/>
                </a:solidFill>
              </a:rPr>
              <a:t> Development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594050" y="3030099"/>
            <a:ext cx="23214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008000"/>
                </a:solidFill>
              </a:rPr>
              <a:t>Environmental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4806405" y="1077128"/>
            <a:ext cx="2819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660066"/>
                </a:solidFill>
              </a:rPr>
              <a:t>Certification / Qualification 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53270" name="Text Box 10"/>
          <p:cNvSpPr txBox="1">
            <a:spLocks noChangeArrowheads="1"/>
          </p:cNvSpPr>
          <p:nvPr/>
        </p:nvSpPr>
        <p:spPr bwMode="auto">
          <a:xfrm>
            <a:off x="1408913" y="1866181"/>
            <a:ext cx="269174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i="1" dirty="0" smtClean="0">
                <a:solidFill>
                  <a:srgbClr val="CC0000"/>
                </a:solidFill>
              </a:rPr>
              <a:t>Enabling Multiple</a:t>
            </a:r>
            <a:r>
              <a:rPr lang="ja-JP" altLang="en-US" sz="2000" i="1" dirty="0" smtClean="0">
                <a:solidFill>
                  <a:srgbClr val="CC0000"/>
                </a:solidFill>
              </a:rPr>
              <a:t>“</a:t>
            </a:r>
            <a:r>
              <a:rPr lang="en-US" altLang="ja-JP" sz="2000" i="1" dirty="0" smtClean="0">
                <a:solidFill>
                  <a:srgbClr val="CC0000"/>
                </a:solidFill>
              </a:rPr>
              <a:t>Drop-in” </a:t>
            </a:r>
            <a:r>
              <a:rPr lang="en-US" altLang="ja-JP" sz="2000" i="1" dirty="0">
                <a:solidFill>
                  <a:srgbClr val="CC0000"/>
                </a:solidFill>
              </a:rPr>
              <a:t>Solutions</a:t>
            </a:r>
            <a:endParaRPr lang="en-US" sz="2000" i="1" dirty="0">
              <a:solidFill>
                <a:srgbClr val="CC0000"/>
              </a:solidFill>
            </a:endParaRPr>
          </a:p>
        </p:txBody>
      </p:sp>
      <p:sp>
        <p:nvSpPr>
          <p:cNvPr id="53268" name="Text Box 13"/>
          <p:cNvSpPr txBox="1">
            <a:spLocks noChangeArrowheads="1"/>
          </p:cNvSpPr>
          <p:nvPr/>
        </p:nvSpPr>
        <p:spPr bwMode="auto">
          <a:xfrm>
            <a:off x="5285037" y="1866181"/>
            <a:ext cx="18621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i="1" dirty="0" smtClean="0">
                <a:solidFill>
                  <a:srgbClr val="660066"/>
                </a:solidFill>
              </a:rPr>
              <a:t>Fostering ASTM D7566 Approval</a:t>
            </a:r>
            <a:endParaRPr lang="en-US" sz="2000" i="1" dirty="0">
              <a:solidFill>
                <a:srgbClr val="660066"/>
              </a:solidFill>
            </a:endParaRPr>
          </a:p>
        </p:txBody>
      </p:sp>
      <p:sp>
        <p:nvSpPr>
          <p:cNvPr id="53267" name="Text Box 17"/>
          <p:cNvSpPr txBox="1">
            <a:spLocks noChangeArrowheads="1"/>
          </p:cNvSpPr>
          <p:nvPr/>
        </p:nvSpPr>
        <p:spPr bwMode="auto">
          <a:xfrm>
            <a:off x="5003832" y="3580822"/>
            <a:ext cx="24245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i="1" dirty="0" smtClean="0">
                <a:solidFill>
                  <a:srgbClr val="0033CC"/>
                </a:solidFill>
              </a:rPr>
              <a:t>Facilitating Deployment</a:t>
            </a:r>
            <a:r>
              <a:rPr lang="en-US" sz="2000" i="1" dirty="0">
                <a:solidFill>
                  <a:srgbClr val="0033CC"/>
                </a:solidFill>
              </a:rPr>
              <a:t>, Investment</a:t>
            </a:r>
          </a:p>
        </p:txBody>
      </p:sp>
      <p:sp>
        <p:nvSpPr>
          <p:cNvPr id="53260" name="Text Box 21"/>
          <p:cNvSpPr txBox="1">
            <a:spLocks noChangeArrowheads="1"/>
          </p:cNvSpPr>
          <p:nvPr/>
        </p:nvSpPr>
        <p:spPr bwMode="auto">
          <a:xfrm>
            <a:off x="4958805" y="3030099"/>
            <a:ext cx="251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1pPr>
            <a:lvl2pPr marL="742950" indent="-28575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2pPr>
            <a:lvl3pPr marL="11430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3pPr>
            <a:lvl4pPr marL="16002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4pPr>
            <a:lvl5pPr marL="2057400" indent="-228600" eaLnBrk="0" hangingPunct="0"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1D2F68"/>
                </a:solidFill>
                <a:latin typeface="Arial" pitchFamily="34" charset="0"/>
                <a:ea typeface="ＭＳ Ｐゴシック" pitchFamily="8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0033CC"/>
                </a:solidFill>
              </a:rPr>
              <a:t>Business</a:t>
            </a:r>
            <a:endParaRPr lang="en-US" sz="2400" dirty="0">
              <a:solidFill>
                <a:srgbClr val="0033CC"/>
              </a:solidFill>
            </a:endParaRPr>
          </a:p>
        </p:txBody>
      </p:sp>
      <p:sp>
        <p:nvSpPr>
          <p:cNvPr id="53263" name="Rounded Rectangle 2"/>
          <p:cNvSpPr>
            <a:spLocks noChangeArrowheads="1"/>
          </p:cNvSpPr>
          <p:nvPr/>
        </p:nvSpPr>
        <p:spPr bwMode="auto">
          <a:xfrm>
            <a:off x="1619200" y="2963026"/>
            <a:ext cx="2771775" cy="51077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21" y="165004"/>
            <a:ext cx="8229600" cy="625218"/>
          </a:xfrm>
        </p:spPr>
        <p:txBody>
          <a:bodyPr>
            <a:noAutofit/>
          </a:bodyPr>
          <a:lstStyle/>
          <a:p>
            <a:pPr lvl="0">
              <a:lnSpc>
                <a:spcPts val="3200"/>
              </a:lnSpc>
              <a:spcBef>
                <a:spcPts val="0"/>
              </a:spcBef>
            </a:pPr>
            <a:r>
              <a:rPr lang="en-US" sz="3600" dirty="0" smtClean="0">
                <a:solidFill>
                  <a:prstClr val="white"/>
                </a:solidFill>
                <a:ea typeface="+mn-ea"/>
                <a:cs typeface="+mn-cs"/>
              </a:rPr>
              <a:t>CAAFI Work Teams, working to …</a:t>
            </a:r>
            <a:endParaRPr lang="en-US" sz="3600" dirty="0">
              <a:latin typeface="+mn-lt"/>
            </a:endParaRPr>
          </a:p>
        </p:txBody>
      </p:sp>
      <p:sp>
        <p:nvSpPr>
          <p:cNvPr id="30" name="Date Placeholder 2"/>
          <p:cNvSpPr>
            <a:spLocks noGrp="1"/>
          </p:cNvSpPr>
          <p:nvPr>
            <p:ph type="dt" sz="half" idx="10"/>
          </p:nvPr>
        </p:nvSpPr>
        <p:spPr>
          <a:xfrm>
            <a:off x="200163" y="4686300"/>
            <a:ext cx="3786690" cy="273844"/>
          </a:xfrm>
        </p:spPr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</p:spPr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5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60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ight Arrow 82"/>
          <p:cNvSpPr/>
          <p:nvPr/>
        </p:nvSpPr>
        <p:spPr>
          <a:xfrm>
            <a:off x="303275" y="3614438"/>
            <a:ext cx="8594725" cy="895355"/>
          </a:xfrm>
          <a:prstGeom prst="rightArrow">
            <a:avLst>
              <a:gd name="adj1" fmla="val 50000"/>
              <a:gd name="adj2" fmla="val 853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99" y="86769"/>
            <a:ext cx="8753475" cy="704851"/>
          </a:xfrm>
        </p:spPr>
        <p:txBody>
          <a:bodyPr anchor="t"/>
          <a:lstStyle/>
          <a:p>
            <a:pPr algn="l"/>
            <a:r>
              <a:rPr lang="en-US" sz="3600" dirty="0" smtClean="0"/>
              <a:t>… define the full Supply Chain …</a:t>
            </a:r>
          </a:p>
        </p:txBody>
      </p:sp>
      <p:grpSp>
        <p:nvGrpSpPr>
          <p:cNvPr id="19" name="Group 20"/>
          <p:cNvGrpSpPr>
            <a:grpSpLocks/>
          </p:cNvGrpSpPr>
          <p:nvPr/>
        </p:nvGrpSpPr>
        <p:grpSpPr bwMode="auto">
          <a:xfrm>
            <a:off x="286869" y="1222738"/>
            <a:ext cx="8594725" cy="1692787"/>
            <a:chOff x="290503" y="1298875"/>
            <a:chExt cx="8595349" cy="1853399"/>
          </a:xfrm>
        </p:grpSpPr>
        <p:sp>
          <p:nvSpPr>
            <p:cNvPr id="20" name="Rectangle 19"/>
            <p:cNvSpPr/>
            <p:nvPr/>
          </p:nvSpPr>
          <p:spPr>
            <a:xfrm>
              <a:off x="290503" y="1298875"/>
              <a:ext cx="8595349" cy="185339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837104" y="2374379"/>
              <a:ext cx="1834631" cy="598487"/>
              <a:chOff x="5080000" y="2374379"/>
              <a:chExt cx="1834631" cy="598487"/>
            </a:xfrm>
            <a:solidFill>
              <a:srgbClr val="FFFF99"/>
            </a:solidFill>
          </p:grpSpPr>
          <p:sp>
            <p:nvSpPr>
              <p:cNvPr id="77" name="Rectangle 65"/>
              <p:cNvSpPr>
                <a:spLocks noChangeArrowheads="1"/>
              </p:cNvSpPr>
              <p:nvPr/>
            </p:nvSpPr>
            <p:spPr bwMode="auto">
              <a:xfrm>
                <a:off x="5080000" y="2374379"/>
                <a:ext cx="1834631" cy="59848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>
                <a:outerShdw blurRad="63500" dist="107763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prstClr val="black"/>
                  </a:solidFill>
                  <a:ea typeface="ヒラギノ角ゴ Pro W6" charset="-128"/>
                  <a:cs typeface="ヒラギノ角ゴ Pro W6" charset="-128"/>
                </a:endParaRPr>
              </a:p>
            </p:txBody>
          </p:sp>
          <p:sp>
            <p:nvSpPr>
              <p:cNvPr id="78" name="Rectangle 66"/>
              <p:cNvSpPr>
                <a:spLocks noChangeArrowheads="1"/>
              </p:cNvSpPr>
              <p:nvPr/>
            </p:nvSpPr>
            <p:spPr bwMode="auto">
              <a:xfrm>
                <a:off x="5080000" y="2374379"/>
                <a:ext cx="1834631" cy="598487"/>
              </a:xfrm>
              <a:prstGeom prst="rect">
                <a:avLst/>
              </a:prstGeom>
              <a:grpFill/>
              <a:ln w="15875" cap="rnd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prstClr val="black"/>
                  </a:solidFill>
                  <a:ea typeface="ヒラギノ角ゴ Pro W6" charset="-128"/>
                  <a:cs typeface="ヒラギノ角ゴ Pro W6" charset="-128"/>
                </a:endParaRPr>
              </a:p>
            </p:txBody>
          </p:sp>
        </p:grpSp>
        <p:grpSp>
          <p:nvGrpSpPr>
            <p:cNvPr id="22" name="Group 106"/>
            <p:cNvGrpSpPr>
              <a:grpSpLocks/>
            </p:cNvGrpSpPr>
            <p:nvPr/>
          </p:nvGrpSpPr>
          <p:grpSpPr bwMode="auto">
            <a:xfrm>
              <a:off x="374642" y="1399654"/>
              <a:ext cx="8431212" cy="1679644"/>
              <a:chOff x="617538" y="1399654"/>
              <a:chExt cx="8431212" cy="1679644"/>
            </a:xfrm>
          </p:grpSpPr>
          <p:pic>
            <p:nvPicPr>
              <p:cNvPr id="23" name="Picture 5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59738" y="1437754"/>
                <a:ext cx="927100" cy="795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5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8950" y="1399654"/>
                <a:ext cx="990600" cy="849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5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538" y="1399654"/>
                <a:ext cx="963612" cy="849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5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5450" y="1426641"/>
                <a:ext cx="976313" cy="806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0" name="Group 74"/>
              <p:cNvGrpSpPr>
                <a:grpSpLocks/>
              </p:cNvGrpSpPr>
              <p:nvPr/>
            </p:nvGrpSpPr>
            <p:grpSpPr bwMode="auto">
              <a:xfrm>
                <a:off x="617538" y="2366441"/>
                <a:ext cx="992187" cy="598488"/>
                <a:chOff x="820205" y="803803"/>
                <a:chExt cx="991659" cy="598486"/>
              </a:xfrm>
            </p:grpSpPr>
            <p:grpSp>
              <p:nvGrpSpPr>
                <p:cNvPr id="73" name="Group 64"/>
                <p:cNvGrpSpPr>
                  <a:grpSpLocks/>
                </p:cNvGrpSpPr>
                <p:nvPr/>
              </p:nvGrpSpPr>
              <p:grpSpPr bwMode="auto">
                <a:xfrm>
                  <a:off x="820205" y="803803"/>
                  <a:ext cx="991659" cy="598486"/>
                  <a:chOff x="104" y="728"/>
                  <a:chExt cx="858" cy="350"/>
                </a:xfrm>
              </p:grpSpPr>
              <p:sp>
                <p:nvSpPr>
                  <p:cNvPr id="7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  <p:sp>
                <p:nvSpPr>
                  <p:cNvPr id="7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15875" cap="rnd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</p:grpSp>
            <p:sp>
              <p:nvSpPr>
                <p:cNvPr id="74" name="Rectangle 16"/>
                <p:cNvSpPr>
                  <a:spLocks noChangeArrowheads="1"/>
                </p:cNvSpPr>
                <p:nvPr/>
              </p:nvSpPr>
              <p:spPr bwMode="auto">
                <a:xfrm>
                  <a:off x="943977" y="922602"/>
                  <a:ext cx="719418" cy="443385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 lIns="0" tIns="0" rIns="0" bIns="0">
                  <a:spAutoFit/>
                </a:bodyPr>
                <a:lstStyle/>
                <a:p>
                  <a:pPr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Feedstock</a:t>
                  </a:r>
                  <a:b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</a:b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Production</a:t>
                  </a:r>
                </a:p>
              </p:txBody>
            </p:sp>
          </p:grpSp>
          <p:grpSp>
            <p:nvGrpSpPr>
              <p:cNvPr id="31" name="Group 73"/>
              <p:cNvGrpSpPr>
                <a:grpSpLocks/>
              </p:cNvGrpSpPr>
              <p:nvPr/>
            </p:nvGrpSpPr>
            <p:grpSpPr bwMode="auto">
              <a:xfrm>
                <a:off x="1758950" y="2366441"/>
                <a:ext cx="992188" cy="598488"/>
                <a:chOff x="2051575" y="841666"/>
                <a:chExt cx="991659" cy="598486"/>
              </a:xfrm>
            </p:grpSpPr>
            <p:grpSp>
              <p:nvGrpSpPr>
                <p:cNvPr id="69" name="Group 64"/>
                <p:cNvGrpSpPr>
                  <a:grpSpLocks/>
                </p:cNvGrpSpPr>
                <p:nvPr/>
              </p:nvGrpSpPr>
              <p:grpSpPr bwMode="auto">
                <a:xfrm>
                  <a:off x="2051575" y="841666"/>
                  <a:ext cx="991659" cy="598486"/>
                  <a:chOff x="104" y="728"/>
                  <a:chExt cx="858" cy="350"/>
                </a:xfrm>
              </p:grpSpPr>
              <p:sp>
                <p:nvSpPr>
                  <p:cNvPr id="71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  <p:sp>
                <p:nvSpPr>
                  <p:cNvPr id="72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15875" cap="rnd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</p:grpSp>
            <p:sp>
              <p:nvSpPr>
                <p:cNvPr id="70" name="Rectangle 63"/>
                <p:cNvSpPr>
                  <a:spLocks noChangeArrowheads="1"/>
                </p:cNvSpPr>
                <p:nvPr/>
              </p:nvSpPr>
              <p:spPr bwMode="auto">
                <a:xfrm>
                  <a:off x="2226158" y="957289"/>
                  <a:ext cx="666542" cy="443385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 lIns="0" tIns="0" rIns="0" bIns="0">
                  <a:spAutoFit/>
                </a:bodyPr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Feedstock</a:t>
                  </a:r>
                  <a:b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</a:b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Logistics</a:t>
                  </a:r>
                </a:p>
              </p:txBody>
            </p:sp>
          </p:grpSp>
          <p:grpSp>
            <p:nvGrpSpPr>
              <p:cNvPr id="33" name="Group 70"/>
              <p:cNvGrpSpPr>
                <a:grpSpLocks/>
              </p:cNvGrpSpPr>
              <p:nvPr/>
            </p:nvGrpSpPr>
            <p:grpSpPr bwMode="auto">
              <a:xfrm>
                <a:off x="2846388" y="2366441"/>
                <a:ext cx="990600" cy="598488"/>
                <a:chOff x="3337307" y="821885"/>
                <a:chExt cx="991659" cy="598486"/>
              </a:xfrm>
            </p:grpSpPr>
            <p:grpSp>
              <p:nvGrpSpPr>
                <p:cNvPr id="65" name="Group 64"/>
                <p:cNvGrpSpPr>
                  <a:grpSpLocks/>
                </p:cNvGrpSpPr>
                <p:nvPr/>
              </p:nvGrpSpPr>
              <p:grpSpPr bwMode="auto">
                <a:xfrm>
                  <a:off x="3337307" y="821885"/>
                  <a:ext cx="991659" cy="598486"/>
                  <a:chOff x="104" y="728"/>
                  <a:chExt cx="858" cy="350"/>
                </a:xfrm>
              </p:grpSpPr>
              <p:sp>
                <p:nvSpPr>
                  <p:cNvPr id="67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  <p:sp>
                <p:nvSpPr>
                  <p:cNvPr id="68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15875" cap="rnd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</p:grpSp>
            <p:sp>
              <p:nvSpPr>
                <p:cNvPr id="66" name="Rectangle 67"/>
                <p:cNvSpPr>
                  <a:spLocks noChangeArrowheads="1"/>
                </p:cNvSpPr>
                <p:nvPr/>
              </p:nvSpPr>
              <p:spPr bwMode="auto">
                <a:xfrm>
                  <a:off x="3454730" y="956566"/>
                  <a:ext cx="730200" cy="443385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 lIns="0" tIns="0" rIns="0" bIns="0">
                  <a:spAutoFit/>
                </a:bodyPr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Fuel</a:t>
                  </a:r>
                  <a:b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</a:b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Conversion</a:t>
                  </a:r>
                </a:p>
              </p:txBody>
            </p:sp>
          </p:grpSp>
          <p:grpSp>
            <p:nvGrpSpPr>
              <p:cNvPr id="34" name="Group 69"/>
              <p:cNvGrpSpPr>
                <a:grpSpLocks/>
              </p:cNvGrpSpPr>
              <p:nvPr/>
            </p:nvGrpSpPr>
            <p:grpSpPr bwMode="auto">
              <a:xfrm>
                <a:off x="3848340" y="2311577"/>
                <a:ext cx="1303432" cy="707654"/>
                <a:chOff x="4364854" y="784471"/>
                <a:chExt cx="1267697" cy="707894"/>
              </a:xfrm>
            </p:grpSpPr>
            <p:grpSp>
              <p:nvGrpSpPr>
                <p:cNvPr id="61" name="Group 64"/>
                <p:cNvGrpSpPr>
                  <a:grpSpLocks/>
                </p:cNvGrpSpPr>
                <p:nvPr/>
              </p:nvGrpSpPr>
              <p:grpSpPr bwMode="auto">
                <a:xfrm>
                  <a:off x="4458795" y="851070"/>
                  <a:ext cx="1040201" cy="598486"/>
                  <a:chOff x="102" y="728"/>
                  <a:chExt cx="900" cy="350"/>
                </a:xfrm>
              </p:grpSpPr>
              <p:sp>
                <p:nvSpPr>
                  <p:cNvPr id="63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02" y="727"/>
                    <a:ext cx="860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  <p:sp>
                <p:nvSpPr>
                  <p:cNvPr id="6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5" y="727"/>
                    <a:ext cx="899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15875" cap="rnd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</p:grpSp>
            <p:sp>
              <p:nvSpPr>
                <p:cNvPr id="62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4364854" y="784471"/>
                  <a:ext cx="1267697" cy="707894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andara"/>
                      <a:ea typeface="ヒラギノ角ゴ Pro W6" charset="-128"/>
                    </a:rPr>
                    <a:t>Conversion Process Scale-up/Integration</a:t>
                  </a:r>
                </a:p>
              </p:txBody>
            </p:sp>
          </p:grpSp>
          <p:grpSp>
            <p:nvGrpSpPr>
              <p:cNvPr id="35" name="Group 115"/>
              <p:cNvGrpSpPr>
                <a:grpSpLocks/>
              </p:cNvGrpSpPr>
              <p:nvPr/>
            </p:nvGrpSpPr>
            <p:grpSpPr bwMode="auto">
              <a:xfrm>
                <a:off x="5115256" y="2424890"/>
                <a:ext cx="1884499" cy="654408"/>
                <a:chOff x="5115256" y="2424890"/>
                <a:chExt cx="1884499" cy="654408"/>
              </a:xfrm>
            </p:grpSpPr>
            <p:sp>
              <p:nvSpPr>
                <p:cNvPr id="57" name="Rectangle 71"/>
                <p:cNvSpPr>
                  <a:spLocks noChangeArrowheads="1"/>
                </p:cNvSpPr>
                <p:nvPr/>
              </p:nvSpPr>
              <p:spPr bwMode="auto">
                <a:xfrm>
                  <a:off x="5224801" y="2424890"/>
                  <a:ext cx="1493947" cy="221692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lIns="0" tIns="0" rIns="0" bIns="0">
                  <a:spAutoFit/>
                </a:bodyPr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Fuel Testing/Approval</a:t>
                  </a:r>
                </a:p>
              </p:txBody>
            </p:sp>
            <p:sp>
              <p:nvSpPr>
                <p:cNvPr id="58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115256" y="2545591"/>
                  <a:ext cx="979558" cy="533707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/>
                    </a:rPr>
                    <a:t>Fuel Performance</a:t>
                  </a:r>
                </a:p>
              </p:txBody>
            </p:sp>
            <p:sp>
              <p:nvSpPr>
                <p:cNvPr id="59" name="TextBox 63"/>
                <p:cNvSpPr txBox="1">
                  <a:spLocks noChangeArrowheads="1"/>
                </p:cNvSpPr>
                <p:nvPr/>
              </p:nvSpPr>
              <p:spPr bwMode="auto">
                <a:xfrm>
                  <a:off x="6020197" y="2544002"/>
                  <a:ext cx="979558" cy="533706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/>
                    </a:rPr>
                    <a:t>Environment </a:t>
                  </a:r>
                  <a:r>
                    <a:rPr lang="en-US" sz="1000" dirty="0" err="1" smtClean="0">
                      <a:solidFill>
                        <a:srgbClr val="000000"/>
                      </a:solidFill>
                      <a:latin typeface="Arial"/>
                    </a:rPr>
                    <a:t>Assmt</a:t>
                  </a:r>
                  <a:endParaRPr lang="en-US" sz="1000" dirty="0" smtClean="0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cxnSp>
              <p:nvCxnSpPr>
                <p:cNvPr id="60" name="Straight Connector 59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859786" y="2788581"/>
                  <a:ext cx="354162" cy="158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</p:grpSp>
          <p:cxnSp>
            <p:nvCxnSpPr>
              <p:cNvPr id="36" name="Straight Arrow Connector 35"/>
              <p:cNvCxnSpPr/>
              <p:nvPr/>
            </p:nvCxnSpPr>
            <p:spPr>
              <a:xfrm flipV="1">
                <a:off x="2749710" y="1822972"/>
                <a:ext cx="190514" cy="1589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1574874" y="1824561"/>
                <a:ext cx="177813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3754670" y="1824561"/>
                <a:ext cx="252431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9" name="Picture 136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0525" y="1399654"/>
                <a:ext cx="833438" cy="8524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1" name="Group 70"/>
              <p:cNvGrpSpPr>
                <a:grpSpLocks/>
              </p:cNvGrpSpPr>
              <p:nvPr/>
            </p:nvGrpSpPr>
            <p:grpSpPr bwMode="auto">
              <a:xfrm>
                <a:off x="8058150" y="2387079"/>
                <a:ext cx="990600" cy="598487"/>
                <a:chOff x="3337307" y="821885"/>
                <a:chExt cx="991659" cy="598486"/>
              </a:xfrm>
            </p:grpSpPr>
            <p:grpSp>
              <p:nvGrpSpPr>
                <p:cNvPr id="53" name="Group 64"/>
                <p:cNvGrpSpPr>
                  <a:grpSpLocks/>
                </p:cNvGrpSpPr>
                <p:nvPr/>
              </p:nvGrpSpPr>
              <p:grpSpPr bwMode="auto">
                <a:xfrm>
                  <a:off x="3337307" y="821885"/>
                  <a:ext cx="991659" cy="598486"/>
                  <a:chOff x="104" y="728"/>
                  <a:chExt cx="858" cy="350"/>
                </a:xfrm>
              </p:grpSpPr>
              <p:sp>
                <p:nvSpPr>
                  <p:cNvPr id="5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  <p:sp>
                <p:nvSpPr>
                  <p:cNvPr id="5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15875" cap="rnd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</p:grpSp>
            <p:sp>
              <p:nvSpPr>
                <p:cNvPr id="54" name="Rectangle 67"/>
                <p:cNvSpPr>
                  <a:spLocks noChangeArrowheads="1"/>
                </p:cNvSpPr>
                <p:nvPr/>
              </p:nvSpPr>
              <p:spPr bwMode="auto">
                <a:xfrm>
                  <a:off x="3466586" y="945457"/>
                  <a:ext cx="801014" cy="443386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lIns="0" tIns="0" rIns="0" bIns="0">
                  <a:spAutoFit/>
                </a:bodyPr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End User/ Buyer</a:t>
                  </a:r>
                </a:p>
              </p:txBody>
            </p:sp>
          </p:grpSp>
          <p:grpSp>
            <p:nvGrpSpPr>
              <p:cNvPr id="42" name="Group 70"/>
              <p:cNvGrpSpPr>
                <a:grpSpLocks/>
              </p:cNvGrpSpPr>
              <p:nvPr/>
            </p:nvGrpSpPr>
            <p:grpSpPr bwMode="auto">
              <a:xfrm>
                <a:off x="6999288" y="2385491"/>
                <a:ext cx="990600" cy="598488"/>
                <a:chOff x="3337307" y="821885"/>
                <a:chExt cx="991659" cy="598486"/>
              </a:xfrm>
            </p:grpSpPr>
            <p:grpSp>
              <p:nvGrpSpPr>
                <p:cNvPr id="49" name="Group 64"/>
                <p:cNvGrpSpPr>
                  <a:grpSpLocks/>
                </p:cNvGrpSpPr>
                <p:nvPr/>
              </p:nvGrpSpPr>
              <p:grpSpPr bwMode="auto">
                <a:xfrm>
                  <a:off x="3337307" y="821885"/>
                  <a:ext cx="991659" cy="598486"/>
                  <a:chOff x="104" y="728"/>
                  <a:chExt cx="858" cy="350"/>
                </a:xfrm>
              </p:grpSpPr>
              <p:sp>
                <p:nvSpPr>
                  <p:cNvPr id="51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  <p:sp>
                <p:nvSpPr>
                  <p:cNvPr id="52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4" y="728"/>
                    <a:ext cx="858" cy="35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DF69B"/>
                      </a:gs>
                      <a:gs pos="50000">
                        <a:srgbClr val="FFFDB7"/>
                      </a:gs>
                      <a:gs pos="100000">
                        <a:srgbClr val="FDF69B"/>
                      </a:gs>
                    </a:gsLst>
                    <a:lin ang="2700000" scaled="1"/>
                  </a:gradFill>
                  <a:ln w="15875" cap="rnd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200">
                      <a:solidFill>
                        <a:prstClr val="black"/>
                      </a:solidFill>
                      <a:ea typeface="ヒラギノ角ゴ Pro W6" charset="-128"/>
                      <a:cs typeface="ヒラギノ角ゴ Pro W6" charset="-128"/>
                    </a:endParaRPr>
                  </a:p>
                </p:txBody>
              </p:sp>
            </p:grpSp>
            <p:sp>
              <p:nvSpPr>
                <p:cNvPr id="50" name="Rectangle 67"/>
                <p:cNvSpPr>
                  <a:spLocks noChangeArrowheads="1"/>
                </p:cNvSpPr>
                <p:nvPr/>
              </p:nvSpPr>
              <p:spPr bwMode="auto">
                <a:xfrm>
                  <a:off x="3437902" y="956575"/>
                  <a:ext cx="801014" cy="443385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lIns="0" tIns="0" rIns="0" bIns="0">
                  <a:spAutoFit/>
                </a:bodyPr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ea typeface="ヒラギノ角ゴ Pro W6" charset="-128"/>
                    </a:rPr>
                    <a:t>Enable Production</a:t>
                  </a:r>
                </a:p>
              </p:txBody>
            </p:sp>
          </p:grpSp>
          <p:pic>
            <p:nvPicPr>
              <p:cNvPr id="43" name="Picture 5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72300" y="1439341"/>
                <a:ext cx="927100" cy="787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4" name="Straight Arrow Connector 43"/>
              <p:cNvCxnSpPr/>
              <p:nvPr/>
            </p:nvCxnSpPr>
            <p:spPr>
              <a:xfrm>
                <a:off x="6518708" y="1829325"/>
                <a:ext cx="454058" cy="3176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V="1">
                <a:off x="7890408" y="1851559"/>
                <a:ext cx="190514" cy="1589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6" name="Picture 5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7488" y="1439341"/>
                <a:ext cx="927100" cy="787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7" name="Straight Arrow Connector 46"/>
              <p:cNvCxnSpPr/>
              <p:nvPr/>
            </p:nvCxnSpPr>
            <p:spPr>
              <a:xfrm>
                <a:off x="4997773" y="1848383"/>
                <a:ext cx="454058" cy="3176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Date Placeholder 2"/>
          <p:cNvSpPr>
            <a:spLocks noGrp="1"/>
          </p:cNvSpPr>
          <p:nvPr>
            <p:ph type="dt" sz="half" idx="10"/>
          </p:nvPr>
        </p:nvSpPr>
        <p:spPr>
          <a:xfrm>
            <a:off x="200163" y="4686300"/>
            <a:ext cx="3786690" cy="273844"/>
          </a:xfrm>
        </p:spPr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1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</p:spPr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6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9" name="TextBox 32"/>
          <p:cNvSpPr txBox="1">
            <a:spLocks noChangeArrowheads="1"/>
          </p:cNvSpPr>
          <p:nvPr/>
        </p:nvSpPr>
        <p:spPr bwMode="auto">
          <a:xfrm>
            <a:off x="1206388" y="3826231"/>
            <a:ext cx="9391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srgbClr val="0033CC"/>
                </a:solidFill>
                <a:latin typeface="Arial" charset="0"/>
              </a:rPr>
              <a:t>Facilitate </a:t>
            </a:r>
            <a:r>
              <a:rPr lang="en-US" sz="2400" b="1" i="1" dirty="0" smtClean="0">
                <a:solidFill>
                  <a:srgbClr val="0033CC"/>
                </a:solidFill>
                <a:latin typeface="Arial" charset="0"/>
              </a:rPr>
              <a:t>maximum opportunity </a:t>
            </a:r>
            <a:r>
              <a:rPr lang="en-US" sz="2400" b="1" i="1" dirty="0">
                <a:solidFill>
                  <a:srgbClr val="0033CC"/>
                </a:solidFill>
                <a:latin typeface="Arial" charset="0"/>
              </a:rPr>
              <a:t>“Flow-up”</a:t>
            </a:r>
          </a:p>
        </p:txBody>
      </p:sp>
      <p:sp>
        <p:nvSpPr>
          <p:cNvPr id="2" name="Right Arrow 1"/>
          <p:cNvSpPr/>
          <p:nvPr/>
        </p:nvSpPr>
        <p:spPr>
          <a:xfrm rot="10800000">
            <a:off x="286868" y="2875132"/>
            <a:ext cx="8594725" cy="895355"/>
          </a:xfrm>
          <a:prstGeom prst="rightArrow">
            <a:avLst>
              <a:gd name="adj1" fmla="val 50000"/>
              <a:gd name="adj2" fmla="val 853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TextBox 20"/>
          <p:cNvSpPr txBox="1">
            <a:spLocks noChangeArrowheads="1"/>
          </p:cNvSpPr>
          <p:nvPr/>
        </p:nvSpPr>
        <p:spPr bwMode="auto">
          <a:xfrm>
            <a:off x="806162" y="3100912"/>
            <a:ext cx="8594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srgbClr val="0033CC"/>
                </a:solidFill>
                <a:latin typeface="Arial" charset="0"/>
              </a:rPr>
              <a:t>Focus and </a:t>
            </a:r>
            <a:r>
              <a:rPr lang="en-US" sz="2400" b="1" i="1" dirty="0" smtClean="0">
                <a:solidFill>
                  <a:srgbClr val="0033CC"/>
                </a:solidFill>
                <a:latin typeface="Arial" charset="0"/>
              </a:rPr>
              <a:t>communicate requirements “Flow </a:t>
            </a:r>
            <a:r>
              <a:rPr lang="en-US" sz="2400" b="1" i="1" dirty="0">
                <a:solidFill>
                  <a:srgbClr val="0033CC"/>
                </a:solidFill>
                <a:latin typeface="Arial" charset="0"/>
              </a:rPr>
              <a:t>Down”</a:t>
            </a:r>
          </a:p>
        </p:txBody>
      </p:sp>
    </p:spTree>
    <p:extLst>
      <p:ext uri="{BB962C8B-B14F-4D97-AF65-F5344CB8AC3E}">
        <p14:creationId xmlns:p14="http://schemas.microsoft.com/office/powerpoint/2010/main" val="29032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074" y="1234723"/>
            <a:ext cx="8608129" cy="3337322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R&amp;D </a:t>
            </a:r>
            <a:r>
              <a:rPr lang="en-US" sz="3200" b="1" dirty="0" err="1" smtClean="0"/>
              <a:t>roadmapping</a:t>
            </a:r>
            <a:r>
              <a:rPr lang="en-US" sz="3200" b="1" dirty="0" smtClean="0"/>
              <a:t>, especially internationally</a:t>
            </a:r>
          </a:p>
          <a:p>
            <a:r>
              <a:rPr lang="en-US" sz="3200" b="1" dirty="0" smtClean="0"/>
              <a:t>Feedstock development</a:t>
            </a:r>
          </a:p>
          <a:p>
            <a:r>
              <a:rPr lang="en-US" sz="3200" b="1" dirty="0" smtClean="0"/>
              <a:t>Integrated supply chain</a:t>
            </a:r>
          </a:p>
          <a:p>
            <a:r>
              <a:rPr lang="en-US" sz="3200" b="1" dirty="0" smtClean="0"/>
              <a:t>Financing</a:t>
            </a:r>
          </a:p>
          <a:p>
            <a:pPr lvl="1"/>
            <a:r>
              <a:rPr lang="en-US" sz="2800" b="1" dirty="0" smtClean="0"/>
              <a:t>Risk Reduction – see CAAFI Guidance </a:t>
            </a:r>
            <a:endParaRPr lang="en-US" sz="2800" b="1" dirty="0"/>
          </a:p>
          <a:p>
            <a:r>
              <a:rPr lang="en-US" sz="3000" b="1" dirty="0" smtClean="0"/>
              <a:t>Matchmaking</a:t>
            </a:r>
          </a:p>
          <a:p>
            <a:r>
              <a:rPr lang="en-US" sz="3000" b="1" dirty="0" smtClean="0"/>
              <a:t>Individual project development – States Initiatives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229600" cy="614363"/>
          </a:xfrm>
        </p:spPr>
        <p:txBody>
          <a:bodyPr>
            <a:noAutofit/>
          </a:bodyPr>
          <a:lstStyle/>
          <a:p>
            <a:r>
              <a:rPr lang="en-US" sz="3600" dirty="0" smtClean="0"/>
              <a:t>Areas of potential additional focus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491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8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229600" cy="614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R&amp;D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794064"/>
              </p:ext>
            </p:extLst>
          </p:nvPr>
        </p:nvGraphicFramePr>
        <p:xfrm>
          <a:off x="1547648" y="1201909"/>
          <a:ext cx="5888013" cy="3679624"/>
        </p:xfrm>
        <a:graphic>
          <a:graphicData uri="http://schemas.openxmlformats.org/drawingml/2006/table">
            <a:tbl>
              <a:tblPr firstRow="1" firstCol="1" bandRow="1"/>
              <a:tblGrid>
                <a:gridCol w="1093993"/>
                <a:gridCol w="4794020"/>
              </a:tblGrid>
              <a:tr h="33810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R&amp;D Team Breakout Session, Tuesday, January 28, 2014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18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Time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Session Title/Description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2:00 – 2:10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Introductions: </a:t>
                      </a:r>
                      <a:r>
                        <a:rPr lang="en-US" sz="800" i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Mike Epstein to facilitate a brief overview of the participants and their relevant R&amp;D activities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7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2:10 – 3:00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Identified Challenges and Gaps 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Moderators Ellen Stechel, Kirsten Van Fossen, Mike Epstein, Stephen Kramer, Zia Haq:  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The moderators will briefly present the previously identified challenges and gaps and give updates on their progress; Additional R&amp;D team input on updates encouraged, if applicable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3:00 – 3:10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Summary of General Meeting Messages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Mike Epstein moderated discussion: An opportunity to refresh on the views voiced by the expert panel and general membership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3:10 – 3:30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Break 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3:30 – 4:30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Future Directions Discussion: Challenges and Gaps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Stephen Kramer moderated discussion: What is missing, what should be prioritized, and how these relate to General Meeting discussion?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4:30 – 4:50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Future Directions Discussion: Communication Efforts 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Stephen Kramer moderated discussion on efforts to-date, clarification of R&amp;D team needs, potential improvement, and how these relate to General Meeting discussion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4:50 – 5:20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Future Directions Discussion: Feedstock Readiness Level (FSRL)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Kristin Lewis moderated discussion seeking R&amp;D team input for improving FSRL uptake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Arial"/>
                        </a:rPr>
                        <a:t>5:20 – 5:30 p.m.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Next Steps and Closing Remarks:  </a:t>
                      </a:r>
                      <a:r>
                        <a:rPr lang="en-US" sz="800" i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Mike Epstein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38400" y="1987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98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6CA-D09A-4E0D-A524-AEB185A28B7F}" type="datetime3">
              <a:rPr lang="en-US" smtClean="0">
                <a:solidFill>
                  <a:srgbClr val="073E87"/>
                </a:solidFill>
              </a:rPr>
              <a:pPr/>
              <a:t>28 January 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B2A1-A12A-4A0A-B1E2-43FEC22D2202}" type="slidenum">
              <a:rPr lang="en-US" smtClean="0">
                <a:solidFill>
                  <a:srgbClr val="073E87"/>
                </a:solidFill>
              </a:rPr>
              <a:pPr/>
              <a:t>9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3425" y="112715"/>
            <a:ext cx="8229600" cy="614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Team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38400" y="1987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3" y="982662"/>
            <a:ext cx="6197600" cy="297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503</Words>
  <Application>Microsoft Office PowerPoint</Application>
  <PresentationFormat>On-screen Show (16:9)</PresentationFormat>
  <Paragraphs>108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Waveform</vt:lpstr>
      <vt:lpstr>PowerPoint Presentation</vt:lpstr>
      <vt:lpstr>Focusing on Our Biggest Challenges   Where/how can CAAFI help most</vt:lpstr>
      <vt:lpstr>CAAFI “Charter” … Fostering Opportunity</vt:lpstr>
      <vt:lpstr>CAAFI (as an entity) doesn’t directly:</vt:lpstr>
      <vt:lpstr>CAAFI Work Teams, working to …</vt:lpstr>
      <vt:lpstr>PowerPoint Presentation</vt:lpstr>
      <vt:lpstr>Areas of potential additional focus</vt:lpstr>
      <vt:lpstr>R&amp;D</vt:lpstr>
      <vt:lpstr>Environmental Team</vt:lpstr>
      <vt:lpstr>Qual.</vt:lpstr>
      <vt:lpstr>Business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carolel</dc:creator>
  <cp:lastModifiedBy>Peter McKenna</cp:lastModifiedBy>
  <cp:revision>24</cp:revision>
  <dcterms:created xsi:type="dcterms:W3CDTF">2011-11-23T16:12:52Z</dcterms:created>
  <dcterms:modified xsi:type="dcterms:W3CDTF">2014-01-28T17:00:18Z</dcterms:modified>
</cp:coreProperties>
</file>